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59" r:id="rId8"/>
    <p:sldId id="263" r:id="rId9"/>
    <p:sldId id="260" r:id="rId10"/>
    <p:sldId id="262" r:id="rId11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87687" autoAdjust="0"/>
  </p:normalViewPr>
  <p:slideViewPr>
    <p:cSldViewPr>
      <p:cViewPr>
        <p:scale>
          <a:sx n="88" d="100"/>
          <a:sy n="88" d="100"/>
        </p:scale>
        <p:origin x="130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68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53179" y="1"/>
            <a:ext cx="2945659" cy="49813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r>
              <a:rPr lang="de-AT" sz="1000">
                <a:latin typeface="Arial" panose="020B0604020202020204" pitchFamily="34" charset="0"/>
                <a:cs typeface="Arial" panose="020B0604020202020204" pitchFamily="34" charset="0"/>
              </a:rPr>
              <a:t>PH Wien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398838" y="1"/>
            <a:ext cx="2945659" cy="49813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FBD2B251-7AC8-49E1-8372-89B436039882}" type="datetime1">
              <a:rPr lang="de-AT" sz="1000" smtClean="0">
                <a:latin typeface="Arial" panose="020B0604020202020204" pitchFamily="34" charset="0"/>
                <a:cs typeface="Arial" panose="020B0604020202020204" pitchFamily="34" charset="0"/>
              </a:rPr>
              <a:t>08.09.2024</a:t>
            </a:fld>
            <a:endParaRPr lang="de-AT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53179" y="9430092"/>
            <a:ext cx="2945659" cy="49813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r>
              <a:rPr lang="de-AT" sz="1000">
                <a:latin typeface="Arial" panose="020B0604020202020204" pitchFamily="34" charset="0"/>
                <a:cs typeface="Arial" panose="020B0604020202020204" pitchFamily="34" charset="0"/>
              </a:rPr>
              <a:t>Geschäftsstelle | Autor/in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398838" y="9430092"/>
            <a:ext cx="2945659" cy="49813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5C83A33B-FB15-4AD6-A627-13EC8F26C820}" type="slidenum">
              <a:rPr lang="de-AT" sz="100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endParaRPr lang="de-AT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51779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53179" y="1"/>
            <a:ext cx="2945659" cy="496411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AT"/>
              <a:t>PH Wien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398838" y="1"/>
            <a:ext cx="2945659" cy="496411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000"/>
            </a:lvl1pPr>
          </a:lstStyle>
          <a:p>
            <a:fld id="{7D77CE9F-1B43-488D-88A3-CD997813B988}" type="datetime1">
              <a:rPr lang="de-AT" smtClean="0"/>
              <a:t>08.09.2024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53179" y="9430091"/>
            <a:ext cx="2945659" cy="496411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000"/>
            </a:lvl1pPr>
          </a:lstStyle>
          <a:p>
            <a:r>
              <a:rPr lang="de-AT"/>
              <a:t>Geschäftsstelle | Autor/in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398838" y="9430091"/>
            <a:ext cx="2945659" cy="496411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000"/>
            </a:lvl1pPr>
          </a:lstStyle>
          <a:p>
            <a:fld id="{0B89877C-8440-429A-8EDE-F5647084896D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41730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AT"/>
              <a:t>PH Wien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75037AD-950A-4322-98FA-65730C6B6172}" type="datetime1">
              <a:rPr lang="de-AT" smtClean="0"/>
              <a:t>08.09.2024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/>
              <a:t>Geschäftsstelle | Autor/in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89877C-8440-429A-8EDE-F5647084896D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57693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AT"/>
              <a:t>PH Wien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E569D42-DCB8-45BE-9ECA-3AE1079949D7}" type="datetime1">
              <a:rPr lang="de-AT" smtClean="0"/>
              <a:t>08.09.2024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/>
              <a:t>Geschäftsstelle | Autor/in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89877C-8440-429A-8EDE-F5647084896D}" type="slidenum">
              <a:rPr lang="de-AT" smtClean="0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4253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AT"/>
              <a:t>PH Wien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3E32C18-6169-42B6-8582-07E5D1CDAB52}" type="datetime1">
              <a:rPr lang="de-AT" smtClean="0"/>
              <a:t>08.09.2024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/>
              <a:t>Geschäftsstelle | Autor/in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89877C-8440-429A-8EDE-F5647084896D}" type="slidenum">
              <a:rPr lang="de-AT" smtClean="0"/>
              <a:pPr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19899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de-AT"/>
              <a:t>PH Wien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49C10D-14EE-4607-8F88-B48696FC84C5}" type="datetime1">
              <a:rPr lang="de-AT" smtClean="0"/>
              <a:t>08.09.2024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AT"/>
              <a:t>Geschäftsstelle | Autor/in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9877C-8440-429A-8EDE-F5647084896D}" type="slidenum">
              <a:rPr lang="de-AT" smtClean="0"/>
              <a:pPr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49894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AT"/>
              <a:t>PH Wien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83E0F3B-A709-442D-9F5D-D9D2EE8DE998}" type="datetime1">
              <a:rPr lang="de-AT" smtClean="0"/>
              <a:t>08.09.2024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/>
              <a:t>Geschäftsstelle | Autor/in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89877C-8440-429A-8EDE-F5647084896D}" type="slidenum">
              <a:rPr lang="de-AT" smtClean="0"/>
              <a:pPr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69538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AT" smtClean="0"/>
              <a:t>PH Wien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1719D69-3CEA-4E1A-8143-6106D2DA3C53}" type="datetime1">
              <a:rPr lang="de-AT" smtClean="0"/>
              <a:t>08.09.2024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 smtClean="0"/>
              <a:t>Geschäftsstelle | Autor/in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89877C-8440-429A-8EDE-F5647084896D}" type="slidenum">
              <a:rPr lang="de-AT" smtClean="0"/>
              <a:pPr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7226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5800" y="3933056"/>
            <a:ext cx="673216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algn="l">
              <a:defRPr/>
            </a:lvl1pPr>
          </a:lstStyle>
          <a:p>
            <a:fld id="{2662F1B3-34FA-456F-9E0F-897EA0C2844C}" type="datetime1">
              <a:rPr lang="de-AT" smtClean="0"/>
              <a:t>08.09.2024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fld id="{A1B900B4-9D8A-4A54-AF3A-68BD7229F922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28" y="210840"/>
            <a:ext cx="7956985" cy="1129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3502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7283151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86319" y="1600200"/>
            <a:ext cx="8627915" cy="452596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0660-E9FD-4B0B-8579-D57A610B4B8A}" type="datetime1">
              <a:rPr lang="de-AT" smtClean="0"/>
              <a:t>08.09.2024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‹Nr.›</a:t>
            </a:fld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87" y="274638"/>
            <a:ext cx="1068198" cy="110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01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5320-9A94-441E-8F64-563ABEDAE3A6}" type="datetime1">
              <a:rPr lang="de-AT" smtClean="0"/>
              <a:t>08.09.2024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28" y="210840"/>
            <a:ext cx="7956985" cy="1129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129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3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1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73114" y="1600200"/>
            <a:ext cx="4212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7FEA8-E969-431D-A120-BA2722D0E5AC}" type="datetime1">
              <a:rPr lang="de-AT" smtClean="0"/>
              <a:t>08.09.2024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87" y="274638"/>
            <a:ext cx="1068198" cy="110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4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7211144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4773-AEA4-46C1-A6A2-539BB656B629}" type="datetime1">
              <a:rPr lang="de-AT" smtClean="0"/>
              <a:t>08.09.2024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‹Nr.›</a:t>
            </a:fld>
            <a:endParaRPr lang="de-AT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87" y="274638"/>
            <a:ext cx="1068198" cy="110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24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56C9-F8C0-4F9B-8E3A-6EA2053AFD23}" type="datetime1">
              <a:rPr lang="de-AT" smtClean="0"/>
              <a:t>08.09.2024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‹Nr.›</a:t>
            </a:fld>
            <a:endParaRPr lang="de-AT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87" y="274638"/>
            <a:ext cx="1068198" cy="110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5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4"/>
          <p:cNvSpPr>
            <a:spLocks noChangeArrowheads="1"/>
          </p:cNvSpPr>
          <p:nvPr/>
        </p:nvSpPr>
        <p:spPr bwMode="auto">
          <a:xfrm>
            <a:off x="0" y="2768"/>
            <a:ext cx="250713" cy="6855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5" name="Rechteck 3"/>
          <p:cNvSpPr>
            <a:spLocks noChangeArrowheads="1"/>
          </p:cNvSpPr>
          <p:nvPr userDrawn="1"/>
        </p:nvSpPr>
        <p:spPr bwMode="auto">
          <a:xfrm rot="16200000" flipH="1">
            <a:off x="4742998" y="-2809643"/>
            <a:ext cx="32400" cy="8604000"/>
          </a:xfrm>
          <a:prstGeom prst="rect">
            <a:avLst/>
          </a:prstGeom>
          <a:gradFill flip="none" rotWithShape="1">
            <a:gsLst>
              <a:gs pos="0">
                <a:srgbClr val="CCCCCC">
                  <a:shade val="30000"/>
                  <a:satMod val="115000"/>
                </a:srgbClr>
              </a:gs>
              <a:gs pos="50000">
                <a:srgbClr val="CCCCCC">
                  <a:shade val="67500"/>
                  <a:satMod val="115000"/>
                </a:srgbClr>
              </a:gs>
              <a:gs pos="100000">
                <a:srgbClr val="CCCCCC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732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199" y="1600200"/>
            <a:ext cx="86279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1600201"/>
            <a:ext cx="250713" cy="5069159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A4647A-A2B3-4730-9683-0622DE5F28CA}" type="datetime1">
              <a:rPr lang="de-AT" smtClean="0"/>
              <a:t>08.09.2024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57199" y="6356350"/>
            <a:ext cx="7673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AT" smtClean="0"/>
              <a:t>Z:INT_ Bauer/Höfler_September 2024 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85114" y="6356350"/>
            <a:ext cx="9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B900B4-9D8A-4A54-AF3A-68BD7229F922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9" name="Rechteck 3"/>
          <p:cNvSpPr>
            <a:spLocks noChangeArrowheads="1"/>
          </p:cNvSpPr>
          <p:nvPr/>
        </p:nvSpPr>
        <p:spPr bwMode="auto">
          <a:xfrm>
            <a:off x="298283" y="2768"/>
            <a:ext cx="71604" cy="685431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3614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6" r:id="rId5"/>
    <p:sldLayoutId id="2147483727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65113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42925" indent="-277813" algn="l" defTabSz="914400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08038" indent="-265113" algn="l" defTabSz="914400" rtl="0" eaLnBrk="1" latinLnBrk="0" hangingPunct="1">
        <a:spcBef>
          <a:spcPct val="20000"/>
        </a:spcBef>
        <a:buClr>
          <a:schemeClr val="accent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hyperlink" Target="https://phwien.ac.at/zentrum-internationalisierung/" TargetMode="Externa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hyperlink" Target="https://phwien.ac.at/zentrum-internationalisierung/" TargetMode="Externa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hyperlink" Target="http://staffmobility.eu/staff-week-searc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hyperlink" Target="mailto:birgit.hoefler@phwien.ac.at" TargetMode="Externa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5.svg"/><Relationship Id="rId2" Type="http://schemas.microsoft.com/office/2007/relationships/media" Target="../media/media7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43608" y="1844824"/>
            <a:ext cx="7772400" cy="3555231"/>
          </a:xfrm>
        </p:spPr>
        <p:txBody>
          <a:bodyPr>
            <a:noAutofit/>
          </a:bodyPr>
          <a:lstStyle/>
          <a:p>
            <a:pPr algn="ctr"/>
            <a:r>
              <a:rPr lang="de-AT" sz="2800" dirty="0"/>
              <a:t/>
            </a:r>
            <a:br>
              <a:rPr lang="de-AT" sz="2800" dirty="0"/>
            </a:br>
            <a:r>
              <a:rPr lang="de-AT" sz="2800" b="1" dirty="0"/>
              <a:t>Erasmus+ Mobilitätsprojekte-Personalmobilität - </a:t>
            </a:r>
            <a:br>
              <a:rPr lang="de-AT" sz="2800" b="1" dirty="0"/>
            </a:br>
            <a:r>
              <a:rPr lang="de-AT" sz="2800" b="1" dirty="0" err="1"/>
              <a:t>Staff</a:t>
            </a:r>
            <a:r>
              <a:rPr lang="de-AT" sz="2800" b="1" dirty="0"/>
              <a:t> Mobility </a:t>
            </a:r>
            <a:r>
              <a:rPr lang="de-AT" sz="2800" b="1" dirty="0" err="1"/>
              <a:t>for</a:t>
            </a:r>
            <a:r>
              <a:rPr lang="de-AT" sz="2800" b="1" dirty="0"/>
              <a:t> Teaching/Training </a:t>
            </a:r>
            <a:r>
              <a:rPr lang="de-AT" sz="2800" b="1" dirty="0" smtClean="0"/>
              <a:t>2024/25</a:t>
            </a:r>
            <a:r>
              <a:rPr lang="de-AT" sz="2800" b="1" dirty="0"/>
              <a:t/>
            </a:r>
            <a:br>
              <a:rPr lang="de-AT" sz="2800" b="1" dirty="0"/>
            </a:br>
            <a:r>
              <a:rPr lang="de-AT" sz="2800" b="1" dirty="0" smtClean="0"/>
              <a:t>KA131</a:t>
            </a:r>
            <a:r>
              <a:rPr lang="de-AT" sz="2800" b="1" dirty="0"/>
              <a:t/>
            </a:r>
            <a:br>
              <a:rPr lang="de-AT" sz="2800" b="1" dirty="0"/>
            </a:br>
            <a:r>
              <a:rPr lang="de-AT" sz="2800" b="1" dirty="0" smtClean="0"/>
              <a:t>KA171</a:t>
            </a:r>
            <a:r>
              <a:rPr lang="de-AT" sz="2800" b="1" dirty="0"/>
              <a:t/>
            </a:r>
            <a:br>
              <a:rPr lang="de-AT" sz="2800" b="1" dirty="0"/>
            </a:br>
            <a:r>
              <a:rPr lang="de-AT" sz="2800" b="1" dirty="0"/>
              <a:t/>
            </a:r>
            <a:br>
              <a:rPr lang="de-AT" sz="2800" b="1" dirty="0"/>
            </a:br>
            <a:r>
              <a:rPr lang="de-AT" sz="4000" b="1" dirty="0"/>
              <a:t>Herzlich willkommen!</a:t>
            </a:r>
            <a:br>
              <a:rPr lang="de-AT" sz="4000" b="1" dirty="0"/>
            </a:br>
            <a:endParaRPr lang="de-AT" sz="4000" b="1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7F31675-AC6B-4B9B-A205-EB2EBEFCB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1850" y="6355422"/>
            <a:ext cx="7673264" cy="365125"/>
          </a:xfrm>
        </p:spPr>
        <p:txBody>
          <a:bodyPr/>
          <a:lstStyle/>
          <a:p>
            <a:r>
              <a:rPr lang="de-AT" dirty="0" smtClean="0"/>
              <a:t>Z:INT_ Bauer/</a:t>
            </a:r>
            <a:r>
              <a:rPr lang="de-AT" dirty="0" err="1" smtClean="0"/>
              <a:t>Höfler_September</a:t>
            </a:r>
            <a:r>
              <a:rPr lang="de-AT" dirty="0" smtClean="0"/>
              <a:t> 2024 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0F30B3-ED1C-418F-A1B5-03104984C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pPr/>
              <a:t>1</a:t>
            </a:fld>
            <a:endParaRPr lang="de-AT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81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80"/>
    </mc:Choice>
    <mc:Fallback>
      <p:transition spd="slow" advTm="13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/>
              <a:t>Erasmus+ Personalmobilität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46329" y="1664015"/>
            <a:ext cx="8064896" cy="4938712"/>
          </a:xfrm>
        </p:spPr>
        <p:txBody>
          <a:bodyPr>
            <a:noAutofit/>
          </a:bodyPr>
          <a:lstStyle/>
          <a:p>
            <a:r>
              <a:rPr lang="de-AT" sz="1800" b="1" dirty="0" err="1"/>
              <a:t>Staff</a:t>
            </a:r>
            <a:r>
              <a:rPr lang="de-AT" sz="1800" b="1" dirty="0"/>
              <a:t> Mobility </a:t>
            </a:r>
            <a:r>
              <a:rPr lang="de-AT" sz="1800" b="1" dirty="0" err="1"/>
              <a:t>for</a:t>
            </a:r>
            <a:r>
              <a:rPr lang="de-AT" sz="1800" b="1" dirty="0"/>
              <a:t> Teaching – Lehraufenthalt</a:t>
            </a:r>
          </a:p>
          <a:p>
            <a:pPr marL="0" indent="0">
              <a:buNone/>
            </a:pPr>
            <a:r>
              <a:rPr lang="de-AT" sz="1800" dirty="0"/>
              <a:t>Dauer: </a:t>
            </a:r>
            <a:r>
              <a:rPr lang="de-AT" sz="1800" dirty="0" smtClean="0"/>
              <a:t>mindestens </a:t>
            </a:r>
            <a:r>
              <a:rPr lang="de-AT" sz="1800" dirty="0"/>
              <a:t>2 aufeinanderfolgende Tage, maximal 7 Tage (inklusive 2 Reisetage) bei </a:t>
            </a:r>
            <a:r>
              <a:rPr lang="de-AT" sz="1800" dirty="0" smtClean="0"/>
              <a:t>KA131</a:t>
            </a:r>
            <a:r>
              <a:rPr lang="de-AT" sz="1800" dirty="0"/>
              <a:t>,</a:t>
            </a:r>
            <a:endParaRPr lang="de-AT" sz="1800" dirty="0" smtClean="0"/>
          </a:p>
          <a:p>
            <a:pPr marL="0" indent="0">
              <a:buNone/>
            </a:pPr>
            <a:r>
              <a:rPr lang="de-AT" sz="1800" dirty="0" smtClean="0"/>
              <a:t>mindestens </a:t>
            </a:r>
            <a:r>
              <a:rPr lang="de-AT" sz="1800" dirty="0"/>
              <a:t>5 Tage bei </a:t>
            </a:r>
            <a:r>
              <a:rPr lang="de-AT" sz="1800" dirty="0" smtClean="0"/>
              <a:t>KA171,</a:t>
            </a:r>
            <a:endParaRPr lang="de-AT" sz="1800" dirty="0"/>
          </a:p>
          <a:p>
            <a:pPr marL="0" indent="0">
              <a:buNone/>
            </a:pPr>
            <a:r>
              <a:rPr lang="de-AT" sz="1800" dirty="0"/>
              <a:t>Unterrichtsleistung: mindestens 8 </a:t>
            </a:r>
            <a:r>
              <a:rPr lang="de-AT" sz="1800" dirty="0" smtClean="0"/>
              <a:t>Stunden</a:t>
            </a:r>
            <a:br>
              <a:rPr lang="de-AT" sz="1800" dirty="0" smtClean="0"/>
            </a:br>
            <a:endParaRPr lang="de-AT" sz="1800" dirty="0"/>
          </a:p>
          <a:p>
            <a:pPr marL="0" indent="0">
              <a:buNone/>
            </a:pPr>
            <a:r>
              <a:rPr lang="de-AT" sz="1800" dirty="0"/>
              <a:t>Länder </a:t>
            </a:r>
            <a:r>
              <a:rPr lang="de-AT" sz="1800" dirty="0" smtClean="0"/>
              <a:t>KA131:</a:t>
            </a:r>
            <a:endParaRPr lang="de-AT" sz="1800" dirty="0"/>
          </a:p>
          <a:p>
            <a:pPr marL="0" indent="0">
              <a:buNone/>
            </a:pPr>
            <a:r>
              <a:rPr lang="de-AT" sz="1800" dirty="0"/>
              <a:t>E+ Programmländer: 27 EU-Mitgliedstaaten, einschließlich Island, Norwegen und die Türkei – siehe Link</a:t>
            </a:r>
            <a:r>
              <a:rPr lang="de-AT" sz="1800" dirty="0" smtClean="0"/>
              <a:t>:</a:t>
            </a:r>
          </a:p>
          <a:p>
            <a:pPr marL="0" indent="0">
              <a:buNone/>
            </a:pPr>
            <a:r>
              <a:rPr lang="de-AT" sz="1800" dirty="0">
                <a:hlinkClick r:id="rId5"/>
              </a:rPr>
              <a:t>https://phwien.ac.at/zentrum-internationalisierung</a:t>
            </a:r>
            <a:r>
              <a:rPr lang="de-AT" sz="1800" dirty="0" smtClean="0">
                <a:hlinkClick r:id="rId5"/>
              </a:rPr>
              <a:t>/</a:t>
            </a:r>
            <a:endParaRPr lang="de-AT" sz="1800" dirty="0" smtClean="0"/>
          </a:p>
          <a:p>
            <a:pPr marL="0" indent="0">
              <a:buNone/>
            </a:pPr>
            <a:r>
              <a:rPr lang="de-AT" sz="1800" dirty="0" smtClean="0"/>
              <a:t>Länder KA171:</a:t>
            </a:r>
            <a:r>
              <a:rPr lang="de-AT" sz="1800" dirty="0"/>
              <a:t/>
            </a:r>
            <a:br>
              <a:rPr lang="de-AT" sz="1800" dirty="0"/>
            </a:br>
            <a:r>
              <a:rPr lang="de-AT" sz="1800" dirty="0" smtClean="0"/>
              <a:t>Partnerland: Ukraine </a:t>
            </a:r>
          </a:p>
          <a:p>
            <a:pPr marL="0" indent="0">
              <a:buNone/>
            </a:pPr>
            <a:r>
              <a:rPr lang="de-AT" sz="1800" dirty="0"/>
              <a:t/>
            </a:r>
            <a:br>
              <a:rPr lang="de-AT" sz="1800" dirty="0"/>
            </a:br>
            <a:r>
              <a:rPr lang="de-AT" sz="1800" dirty="0" smtClean="0"/>
              <a:t>Für </a:t>
            </a:r>
            <a:r>
              <a:rPr lang="de-AT" sz="1800" dirty="0"/>
              <a:t>Unterrichtszwecke </a:t>
            </a:r>
            <a:r>
              <a:rPr lang="de-AT" sz="1800" b="1" i="1" dirty="0"/>
              <a:t>muss</a:t>
            </a:r>
            <a:r>
              <a:rPr lang="de-AT" sz="1800" dirty="0"/>
              <a:t> ein bilateraler Vertrag mit der PH vorhanden sein.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9A57E6-D089-4781-B23E-7B3220554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AF9E9271-7FFC-4228-AD8A-A2098FA13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2</a:t>
            </a:fld>
            <a:endParaRPr lang="de-AT" dirty="0"/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2603A2A4-F3AC-44AB-BDF2-366BF8564140}"/>
              </a:ext>
            </a:extLst>
          </p:cNvPr>
          <p:cNvSpPr/>
          <p:nvPr/>
        </p:nvSpPr>
        <p:spPr>
          <a:xfrm flipV="1">
            <a:off x="6156176" y="4581128"/>
            <a:ext cx="56619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88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244"/>
    </mc:Choice>
    <mc:Fallback>
      <p:transition spd="slow" advTm="148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/>
              <a:t>Erasmus+ Personalmobilität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de-AT" sz="3800" b="1" dirty="0" err="1"/>
              <a:t>Staff</a:t>
            </a:r>
            <a:r>
              <a:rPr lang="de-AT" sz="3800" b="1" dirty="0"/>
              <a:t> Mobility </a:t>
            </a:r>
            <a:r>
              <a:rPr lang="de-AT" sz="3800" b="1" dirty="0" err="1"/>
              <a:t>for</a:t>
            </a:r>
            <a:r>
              <a:rPr lang="de-AT" sz="3800" b="1" dirty="0"/>
              <a:t> Training – </a:t>
            </a:r>
            <a:r>
              <a:rPr lang="de-AT" sz="3800" b="1" dirty="0" smtClean="0"/>
              <a:t>Fortbildungsaufenthalt</a:t>
            </a:r>
          </a:p>
          <a:p>
            <a:pPr marL="0" indent="0">
              <a:buNone/>
            </a:pPr>
            <a:endParaRPr lang="de-AT" sz="3800" b="1" dirty="0"/>
          </a:p>
          <a:p>
            <a:pPr marL="0" indent="0">
              <a:buNone/>
            </a:pPr>
            <a:r>
              <a:rPr lang="de-AT" sz="3800" dirty="0" smtClean="0"/>
              <a:t>Dauer: mindestens </a:t>
            </a:r>
            <a:r>
              <a:rPr lang="de-AT" sz="3800" dirty="0"/>
              <a:t>2 aufeinanderfolgende Tage, maximal 7 Tage (inklusive 2 Reisetage) bei </a:t>
            </a:r>
            <a:r>
              <a:rPr lang="de-AT" sz="3800" dirty="0" smtClean="0"/>
              <a:t>KA131,</a:t>
            </a:r>
          </a:p>
          <a:p>
            <a:pPr marL="0" indent="0">
              <a:buNone/>
            </a:pPr>
            <a:r>
              <a:rPr lang="de-AT" sz="3800" dirty="0" smtClean="0"/>
              <a:t>mindestens </a:t>
            </a:r>
            <a:r>
              <a:rPr lang="de-AT" sz="3800" dirty="0"/>
              <a:t>5 Tage bei </a:t>
            </a:r>
            <a:r>
              <a:rPr lang="de-AT" sz="3800" dirty="0" smtClean="0"/>
              <a:t>KA171</a:t>
            </a:r>
            <a:r>
              <a:rPr lang="de-AT" sz="3800" dirty="0"/>
              <a:t/>
            </a:r>
            <a:br>
              <a:rPr lang="de-AT" sz="3800" dirty="0"/>
            </a:br>
            <a:endParaRPr lang="de-AT" sz="3800" dirty="0"/>
          </a:p>
          <a:p>
            <a:pPr marL="0" indent="0">
              <a:buNone/>
            </a:pPr>
            <a:r>
              <a:rPr lang="de-AT" sz="3800" dirty="0"/>
              <a:t>Länder </a:t>
            </a:r>
            <a:r>
              <a:rPr lang="de-AT" sz="3800" dirty="0" smtClean="0"/>
              <a:t>KA131:</a:t>
            </a:r>
            <a:endParaRPr lang="de-AT" sz="3800" dirty="0"/>
          </a:p>
          <a:p>
            <a:pPr marL="0" indent="0">
              <a:buNone/>
            </a:pPr>
            <a:r>
              <a:rPr lang="de-AT" sz="3800" dirty="0"/>
              <a:t>E+ Programmländer: 27 EU-Mitgliedstaaten, einschließlich Island, Norwegen und die Türkei – siehe Link: </a:t>
            </a:r>
            <a:endParaRPr lang="de-AT" sz="3800" dirty="0" smtClean="0"/>
          </a:p>
          <a:p>
            <a:pPr marL="0" indent="0">
              <a:buNone/>
            </a:pPr>
            <a:r>
              <a:rPr lang="de-AT" sz="3800" dirty="0">
                <a:hlinkClick r:id="rId5"/>
              </a:rPr>
              <a:t>https://phwien.ac.at/zentrum-internationalisierung</a:t>
            </a:r>
            <a:r>
              <a:rPr lang="de-AT" sz="3800" dirty="0" smtClean="0">
                <a:hlinkClick r:id="rId5"/>
              </a:rPr>
              <a:t>/</a:t>
            </a:r>
            <a:endParaRPr lang="de-AT" sz="3800" dirty="0" smtClean="0"/>
          </a:p>
          <a:p>
            <a:pPr marL="0" indent="0">
              <a:buNone/>
            </a:pPr>
            <a:endParaRPr lang="de-AT" sz="3800" dirty="0"/>
          </a:p>
          <a:p>
            <a:pPr marL="0" indent="0">
              <a:buNone/>
            </a:pPr>
            <a:r>
              <a:rPr lang="de-AT" sz="3800" dirty="0"/>
              <a:t>Länder </a:t>
            </a:r>
            <a:r>
              <a:rPr lang="de-AT" sz="3800" dirty="0" smtClean="0"/>
              <a:t>KA171:</a:t>
            </a:r>
            <a:r>
              <a:rPr lang="de-AT" sz="3800" dirty="0"/>
              <a:t/>
            </a:r>
            <a:br>
              <a:rPr lang="de-AT" sz="3800" dirty="0"/>
            </a:br>
            <a:r>
              <a:rPr lang="de-AT" sz="3800" dirty="0" smtClean="0"/>
              <a:t>Partnerland: Ukraine</a:t>
            </a:r>
            <a:r>
              <a:rPr lang="de-AT" sz="3800" dirty="0"/>
              <a:t/>
            </a:r>
            <a:br>
              <a:rPr lang="de-AT" sz="3800" dirty="0"/>
            </a:br>
            <a:endParaRPr lang="de-AT" sz="3800" dirty="0"/>
          </a:p>
          <a:p>
            <a:pPr marL="0" indent="0">
              <a:buNone/>
            </a:pPr>
            <a:r>
              <a:rPr lang="de-AT" sz="3800" dirty="0"/>
              <a:t>Für Fortbildungszwecke muss </a:t>
            </a:r>
            <a:r>
              <a:rPr lang="de-AT" sz="3800" b="1" i="1" dirty="0"/>
              <a:t>nicht immer </a:t>
            </a:r>
            <a:r>
              <a:rPr lang="de-AT" sz="3800" dirty="0"/>
              <a:t>ein bilateraler Vertrag mit der PH </a:t>
            </a:r>
            <a:r>
              <a:rPr lang="de-AT" sz="3800" dirty="0" smtClean="0"/>
              <a:t>und der jeweiligen Universität, dem jeweiligen Institut vorhanden </a:t>
            </a:r>
            <a:r>
              <a:rPr lang="de-AT" sz="3800" dirty="0"/>
              <a:t>sein.</a:t>
            </a:r>
          </a:p>
          <a:p>
            <a:pPr marL="0" indent="0">
              <a:buNone/>
            </a:pPr>
            <a:endParaRPr lang="de-AT" sz="3800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417F5EB-609F-4C0E-AC62-1A98CD063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ACAD95F1-4858-45AC-B134-05A9F3546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3</a:t>
            </a:fld>
            <a:endParaRPr lang="de-AT" dirty="0"/>
          </a:p>
        </p:txBody>
      </p:sp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99C1A5CF-BD4E-466C-9CAF-ABE6F511FED9}"/>
              </a:ext>
            </a:extLst>
          </p:cNvPr>
          <p:cNvSpPr/>
          <p:nvPr/>
        </p:nvSpPr>
        <p:spPr>
          <a:xfrm flipV="1">
            <a:off x="6012160" y="3933056"/>
            <a:ext cx="51828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50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87"/>
    </mc:Choice>
    <mc:Fallback>
      <p:transition spd="slow" advTm="36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/>
              <a:t>Erasmus+ Personalmobilität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AT" b="1" dirty="0"/>
              <a:t>Was ist bei Fortbildungsaufenthalten möglich?</a:t>
            </a:r>
          </a:p>
          <a:p>
            <a:pPr marL="0" indent="0">
              <a:buNone/>
            </a:pPr>
            <a:endParaRPr lang="de-AT" b="1" dirty="0"/>
          </a:p>
          <a:p>
            <a:pPr>
              <a:buFontTx/>
              <a:buChar char="-"/>
            </a:pPr>
            <a:r>
              <a:rPr lang="de-AT" sz="3400" dirty="0"/>
              <a:t>Teilnahme an einer </a:t>
            </a:r>
            <a:r>
              <a:rPr lang="de-AT" sz="3400" b="1" i="1" dirty="0"/>
              <a:t>International </a:t>
            </a:r>
            <a:r>
              <a:rPr lang="de-AT" sz="3400" b="1" i="1" dirty="0" err="1"/>
              <a:t>Staff</a:t>
            </a:r>
            <a:r>
              <a:rPr lang="de-AT" sz="3400" b="1" i="1" dirty="0"/>
              <a:t> Week </a:t>
            </a:r>
            <a:r>
              <a:rPr lang="de-AT" sz="3400" dirty="0"/>
              <a:t>– auch möglich, wenn kein bilateraler Vertrag mit der PH vorliegt. </a:t>
            </a:r>
            <a:br>
              <a:rPr lang="de-AT" sz="3400" dirty="0"/>
            </a:br>
            <a:r>
              <a:rPr lang="de-AT" sz="3400" dirty="0"/>
              <a:t/>
            </a:r>
            <a:br>
              <a:rPr lang="de-AT" sz="3400" dirty="0"/>
            </a:br>
            <a:r>
              <a:rPr lang="de-AT" sz="3400" dirty="0"/>
              <a:t>Siehe Link zur </a:t>
            </a:r>
            <a:r>
              <a:rPr lang="de-AT" sz="3400" dirty="0" smtClean="0"/>
              <a:t>IMOTION </a:t>
            </a:r>
            <a:r>
              <a:rPr lang="de-AT" sz="3400" dirty="0"/>
              <a:t>und Datenbank: </a:t>
            </a:r>
            <a:endParaRPr lang="de-AT" sz="3400" dirty="0" smtClean="0"/>
          </a:p>
          <a:p>
            <a:pPr>
              <a:buFontTx/>
              <a:buChar char="-"/>
            </a:pPr>
            <a:r>
              <a:rPr lang="de-AT" sz="3400" dirty="0" smtClean="0">
                <a:hlinkClick r:id="rId4"/>
              </a:rPr>
              <a:t>http</a:t>
            </a:r>
            <a:r>
              <a:rPr lang="de-AT" sz="3400" dirty="0">
                <a:hlinkClick r:id="rId4"/>
              </a:rPr>
              <a:t>://staffmobility.eu/staff-week-search</a:t>
            </a:r>
            <a:r>
              <a:rPr lang="de-AT" sz="3400" dirty="0"/>
              <a:t>  </a:t>
            </a:r>
            <a:br>
              <a:rPr lang="de-AT" sz="3400" dirty="0"/>
            </a:br>
            <a:endParaRPr lang="de-AT" sz="3400" dirty="0"/>
          </a:p>
          <a:p>
            <a:pPr>
              <a:buFontTx/>
              <a:buChar char="-"/>
            </a:pPr>
            <a:r>
              <a:rPr lang="de-AT" sz="3400" b="1" i="1" dirty="0"/>
              <a:t>Individuelle Fortbildung </a:t>
            </a:r>
            <a:r>
              <a:rPr lang="de-AT" sz="3400" dirty="0"/>
              <a:t>– nur möglich, </a:t>
            </a:r>
            <a:r>
              <a:rPr lang="de-AT" sz="3400" b="1" dirty="0"/>
              <a:t>wenn ein bilateraler Vertrag mit der PH </a:t>
            </a:r>
            <a:r>
              <a:rPr lang="de-AT" sz="3400" dirty="0"/>
              <a:t>vorhanden ist (Job-</a:t>
            </a:r>
            <a:r>
              <a:rPr lang="de-AT" sz="3400" dirty="0" err="1"/>
              <a:t>Shadowing</a:t>
            </a:r>
            <a:r>
              <a:rPr lang="de-AT" sz="3400" dirty="0" smtClean="0"/>
              <a:t>)</a:t>
            </a:r>
          </a:p>
          <a:p>
            <a:pPr marL="0" indent="0">
              <a:buNone/>
            </a:pPr>
            <a:endParaRPr lang="de-AT" sz="3400" dirty="0" smtClean="0"/>
          </a:p>
          <a:p>
            <a:pPr>
              <a:buFontTx/>
              <a:buChar char="-"/>
            </a:pPr>
            <a:r>
              <a:rPr lang="de-AT" sz="3400" b="1" dirty="0" smtClean="0"/>
              <a:t>Sprachkurs Englisch</a:t>
            </a:r>
            <a:r>
              <a:rPr lang="de-AT" sz="3400" dirty="0" smtClean="0"/>
              <a:t>: Es werden voraussichtlich 2 Englisch-Sprachkurse (Cambridge Institute) an der PH während des Jahres angeboten werden (via Z:LUS).</a:t>
            </a:r>
            <a:r>
              <a:rPr lang="de-AT" sz="3400" dirty="0"/>
              <a:t/>
            </a:r>
            <a:br>
              <a:rPr lang="de-AT" sz="3400" dirty="0"/>
            </a:br>
            <a:endParaRPr lang="de-AT" sz="3400" dirty="0"/>
          </a:p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dirty="0"/>
          </a:p>
          <a:p>
            <a:pPr>
              <a:buFontTx/>
              <a:buChar char="-"/>
            </a:pPr>
            <a:endParaRPr lang="de-AT" dirty="0"/>
          </a:p>
          <a:p>
            <a:pPr>
              <a:buFontTx/>
              <a:buChar char="-"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BBB615F-0645-4335-8138-2103C9F00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 smtClean="0"/>
              <a:t>Z:INT_ Bauer/</a:t>
            </a:r>
            <a:r>
              <a:rPr lang="de-AT" dirty="0" err="1" smtClean="0"/>
              <a:t>Höfler_September</a:t>
            </a:r>
            <a:r>
              <a:rPr lang="de-AT" dirty="0" smtClean="0"/>
              <a:t> 2024 </a:t>
            </a:r>
            <a:endParaRPr lang="de-AT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4248F13-259B-49DF-946E-155B1F7F7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4</a:t>
            </a:fld>
            <a:endParaRPr lang="de-AT" dirty="0"/>
          </a:p>
        </p:txBody>
      </p:sp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E5418260-363D-40B2-B93C-F0505F3580A9}"/>
              </a:ext>
            </a:extLst>
          </p:cNvPr>
          <p:cNvSpPr/>
          <p:nvPr/>
        </p:nvSpPr>
        <p:spPr>
          <a:xfrm flipV="1">
            <a:off x="6012160" y="3356992"/>
            <a:ext cx="549775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27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174"/>
    </mc:Choice>
    <mc:Fallback>
      <p:transition spd="slow" advTm="139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71778-2D6E-4B50-A581-1A772AF9A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/>
              <a:t>Erasmus+ Personalmobilität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A6B88C-33F2-47C3-A8F4-F7B1F729F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AT" b="1" dirty="0" smtClean="0"/>
              <a:t>Der </a:t>
            </a:r>
            <a:r>
              <a:rPr lang="de-AT" b="1" dirty="0"/>
              <a:t>kombinierte Aufenthalt</a:t>
            </a:r>
            <a:br>
              <a:rPr lang="de-AT" b="1" dirty="0"/>
            </a:br>
            <a:r>
              <a:rPr lang="de-AT" dirty="0"/>
              <a:t/>
            </a:r>
            <a:br>
              <a:rPr lang="de-AT" dirty="0"/>
            </a:br>
            <a:r>
              <a:rPr lang="de-AT" dirty="0"/>
              <a:t>Es gibt auch die Möglichkeit eines kombinierten Aufenthaltes. </a:t>
            </a:r>
            <a:r>
              <a:rPr lang="de-AT" dirty="0" smtClean="0"/>
              <a:t> D.h., es </a:t>
            </a:r>
            <a:r>
              <a:rPr lang="de-AT" dirty="0"/>
              <a:t>müssen dann </a:t>
            </a:r>
            <a:r>
              <a:rPr lang="de-AT" b="1" dirty="0"/>
              <a:t>mindestens 4 Stunden unterrichtet </a:t>
            </a:r>
            <a:r>
              <a:rPr lang="de-AT" dirty="0" smtClean="0"/>
              <a:t>und </a:t>
            </a:r>
            <a:r>
              <a:rPr lang="de-AT" dirty="0"/>
              <a:t>zusätzlich noch Aufgaben in der </a:t>
            </a:r>
            <a:r>
              <a:rPr lang="de-AT" dirty="0" smtClean="0"/>
              <a:t>Fortbildung (Anbahnungsgespräche für ein neues Projekt, </a:t>
            </a:r>
            <a:r>
              <a:rPr lang="de-AT" dirty="0"/>
              <a:t>Forschungsaufträge, Austausch bezüglich Administration, </a:t>
            </a:r>
            <a:r>
              <a:rPr lang="de-AT" dirty="0" smtClean="0"/>
              <a:t>Recherchen in Bibliotheken, etc.) wahrgenommen </a:t>
            </a:r>
            <a:r>
              <a:rPr lang="de-AT" dirty="0"/>
              <a:t>werden. </a:t>
            </a:r>
            <a:r>
              <a:rPr lang="de-AT" dirty="0" smtClean="0"/>
              <a:t>Der </a:t>
            </a:r>
            <a:r>
              <a:rPr lang="de-AT" dirty="0"/>
              <a:t>kombinierte Aufenthalt gilt als </a:t>
            </a:r>
            <a:r>
              <a:rPr lang="de-AT" b="1" dirty="0" err="1"/>
              <a:t>Lehrendenmobilität</a:t>
            </a:r>
            <a:r>
              <a:rPr lang="de-AT" dirty="0" smtClean="0"/>
              <a:t>.</a:t>
            </a:r>
          </a:p>
          <a:p>
            <a:pPr marL="0" indent="0">
              <a:buNone/>
            </a:pPr>
            <a:endParaRPr lang="de-AT" dirty="0" smtClean="0"/>
          </a:p>
          <a:p>
            <a:r>
              <a:rPr lang="de-AT" b="1" dirty="0" smtClean="0"/>
              <a:t>Wichtig!</a:t>
            </a:r>
            <a:r>
              <a:rPr lang="de-AT" dirty="0" smtClean="0"/>
              <a:t> Aufgrund der hohen Nachfrage und des verringerten Budgets kann voraussichtlich nur alle 2 Jahre eine </a:t>
            </a:r>
            <a:r>
              <a:rPr lang="de-AT" dirty="0" err="1" smtClean="0"/>
              <a:t>Staff</a:t>
            </a:r>
            <a:r>
              <a:rPr lang="de-AT" dirty="0"/>
              <a:t> </a:t>
            </a:r>
            <a:r>
              <a:rPr lang="de-AT" dirty="0" smtClean="0"/>
              <a:t>Mobilität in Anspruch genommen werden.</a:t>
            </a:r>
            <a:r>
              <a:rPr lang="de-AT" dirty="0"/>
              <a:t/>
            </a:r>
            <a:br>
              <a:rPr lang="de-AT" dirty="0"/>
            </a:br>
            <a:endParaRPr lang="de-AT" dirty="0"/>
          </a:p>
          <a:p>
            <a:pPr marL="0" indent="0">
              <a:buNone/>
            </a:pPr>
            <a:endParaRPr lang="de-AT" b="1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ACEE596-7EDE-425E-8951-88325F68C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E80EFB-CA7D-483A-AE68-1304CABC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5</a:t>
            </a:fld>
            <a:endParaRPr lang="de-AT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77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749"/>
    </mc:Choice>
    <mc:Fallback>
      <p:transition spd="slow" advTm="45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/>
              <a:t>Erasmus+ Personalmobilität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AT" b="1" dirty="0"/>
              <a:t>Anmeldeprozedere</a:t>
            </a:r>
          </a:p>
          <a:p>
            <a:pPr>
              <a:buFontTx/>
              <a:buChar char="-"/>
            </a:pPr>
            <a:r>
              <a:rPr lang="de-AT" dirty="0"/>
              <a:t>Interessensbekundung an die jeweilige </a:t>
            </a:r>
            <a:r>
              <a:rPr lang="de-AT" dirty="0" smtClean="0"/>
              <a:t>Instituts-, Zentrums-,  Stabsstellenleitung oder an die Rektoratsdirektion </a:t>
            </a:r>
            <a:r>
              <a:rPr lang="de-AT" dirty="0"/>
              <a:t>sowie Einholung der Genehmigung dieser</a:t>
            </a:r>
            <a:br>
              <a:rPr lang="de-AT" dirty="0"/>
            </a:br>
            <a:endParaRPr lang="de-AT" dirty="0"/>
          </a:p>
          <a:p>
            <a:pPr>
              <a:buFontTx/>
              <a:buChar char="-"/>
            </a:pPr>
            <a:r>
              <a:rPr lang="de-AT" i="1" dirty="0"/>
              <a:t>Interessensbekundung</a:t>
            </a:r>
            <a:r>
              <a:rPr lang="de-AT" dirty="0"/>
              <a:t> ad </a:t>
            </a:r>
            <a:r>
              <a:rPr lang="de-AT" dirty="0" smtClean="0"/>
              <a:t>KA131 </a:t>
            </a:r>
            <a:r>
              <a:rPr lang="de-AT" dirty="0"/>
              <a:t>via E-Mail an Birgit Höfler:</a:t>
            </a:r>
            <a:br>
              <a:rPr lang="de-AT" dirty="0"/>
            </a:br>
            <a:r>
              <a:rPr lang="de-AT" dirty="0">
                <a:hlinkClick r:id="rId5"/>
              </a:rPr>
              <a:t>birgit.hoefler@phwien.ac.at</a:t>
            </a:r>
            <a:r>
              <a:rPr lang="de-AT" dirty="0"/>
              <a:t/>
            </a:r>
            <a:br>
              <a:rPr lang="de-AT" dirty="0"/>
            </a:br>
            <a:endParaRPr lang="de-AT" dirty="0"/>
          </a:p>
          <a:p>
            <a:pPr>
              <a:buFontTx/>
              <a:buChar char="-"/>
            </a:pPr>
            <a:r>
              <a:rPr lang="de-AT" dirty="0"/>
              <a:t>Interessensbekundung ad </a:t>
            </a:r>
            <a:r>
              <a:rPr lang="de-AT" dirty="0" smtClean="0"/>
              <a:t>KA171 </a:t>
            </a:r>
            <a:r>
              <a:rPr lang="de-AT" dirty="0"/>
              <a:t>via E-Mail ans </a:t>
            </a:r>
            <a:r>
              <a:rPr lang="de-AT" dirty="0" smtClean="0"/>
              <a:t>Zentrum für Internationalisierung:</a:t>
            </a:r>
            <a:r>
              <a:rPr lang="de-AT" dirty="0"/>
              <a:t/>
            </a:r>
            <a:br>
              <a:rPr lang="de-AT" dirty="0"/>
            </a:br>
            <a:r>
              <a:rPr lang="de-AT" u="sng" dirty="0" smtClean="0"/>
              <a:t>Z:INT@phwien.ac.at    </a:t>
            </a:r>
            <a:endParaRPr lang="de-AT" u="sng" dirty="0"/>
          </a:p>
          <a:p>
            <a:pPr>
              <a:buFontTx/>
              <a:buChar char="-"/>
            </a:pPr>
            <a:endParaRPr lang="de-AT" dirty="0"/>
          </a:p>
          <a:p>
            <a:pPr>
              <a:buFontTx/>
              <a:buChar char="-"/>
            </a:pPr>
            <a:r>
              <a:rPr lang="de-AT" dirty="0"/>
              <a:t>Danach ist es möglich, einen Termin bei Birgit Höfler oder der jeweils zuständigen Person für KA </a:t>
            </a:r>
            <a:r>
              <a:rPr lang="de-AT" dirty="0" smtClean="0"/>
              <a:t>171 </a:t>
            </a:r>
            <a:r>
              <a:rPr lang="de-AT" dirty="0"/>
              <a:t>auszumachen. Bitte </a:t>
            </a:r>
            <a:r>
              <a:rPr lang="de-AT" dirty="0" smtClean="0"/>
              <a:t>Erstkontaktaufnahme </a:t>
            </a:r>
            <a:r>
              <a:rPr lang="de-AT" i="1" dirty="0" smtClean="0"/>
              <a:t>ausschließlich </a:t>
            </a:r>
            <a:r>
              <a:rPr lang="de-AT" i="1" dirty="0"/>
              <a:t>über E-Mail</a:t>
            </a:r>
            <a:r>
              <a:rPr lang="de-AT" dirty="0"/>
              <a:t>.</a:t>
            </a:r>
          </a:p>
          <a:p>
            <a:pPr>
              <a:buFontTx/>
              <a:buChar char="-"/>
            </a:pPr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E5B80C6-2602-41F2-8670-34E2248DD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8FE6F2E-691A-4F2C-80BB-3798DF1FF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6</a:t>
            </a:fld>
            <a:endParaRPr lang="de-AT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34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808"/>
    </mc:Choice>
    <mc:Fallback>
      <p:transition spd="slow" advTm="55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CCF294-E09E-4085-8196-7FF9CC95F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b="1" dirty="0"/>
              <a:t>Erasmus+ Personalmobilität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E8BCA5-58A8-4179-9F68-7507DC210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 algn="ctr">
              <a:buNone/>
            </a:pPr>
            <a:r>
              <a:rPr lang="de-AT" dirty="0"/>
              <a:t>Danke für </a:t>
            </a:r>
            <a:r>
              <a:rPr lang="de-AT" dirty="0" smtClean="0"/>
              <a:t>dein/Ihr </a:t>
            </a:r>
            <a:r>
              <a:rPr lang="de-AT" dirty="0"/>
              <a:t>Interesse!</a:t>
            </a:r>
          </a:p>
          <a:p>
            <a:pPr marL="0" indent="0" algn="ctr">
              <a:buNone/>
            </a:pPr>
            <a:endParaRPr lang="de-AT" dirty="0"/>
          </a:p>
          <a:p>
            <a:pPr marL="0" indent="0" algn="ctr">
              <a:buNone/>
            </a:pP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D01A5F8-A3E3-43B1-A7C6-FAACFB79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Z:INT_ Bauer/Höfler_September 2024 </a:t>
            </a:r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68DB3BE-AC14-4C8D-8710-D5F4D6024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900B4-9D8A-4A54-AF3A-68BD7229F922}" type="slidenum">
              <a:rPr lang="de-AT" smtClean="0"/>
              <a:t>7</a:t>
            </a:fld>
            <a:endParaRPr lang="de-AT" dirty="0"/>
          </a:p>
        </p:txBody>
      </p:sp>
      <p:pic>
        <p:nvPicPr>
          <p:cNvPr id="16" name="Grafik 15" descr="Reisen mit einfarbiger Füllung">
            <a:extLst>
              <a:ext uri="{FF2B5EF4-FFF2-40B4-BE49-F238E27FC236}">
                <a16:creationId xmlns:a16="http://schemas.microsoft.com/office/drawing/2014/main" id="{20388C7C-7590-44BD-BB22-6533DE0247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11652" y="4093504"/>
            <a:ext cx="1512476" cy="1423727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3926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23"/>
    </mc:Choice>
    <mc:Fallback>
      <p:transition spd="slow" advTm="6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heme/theme1.xml><?xml version="1.0" encoding="utf-8"?>
<a:theme xmlns:a="http://schemas.openxmlformats.org/drawingml/2006/main" name="PH-Wien">
  <a:themeElements>
    <a:clrScheme name="PHWien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CC0000"/>
      </a:accent1>
      <a:accent2>
        <a:srgbClr val="FFC1C1"/>
      </a:accent2>
      <a:accent3>
        <a:srgbClr val="FE8484"/>
      </a:accent3>
      <a:accent4>
        <a:srgbClr val="FF4747"/>
      </a:accent4>
      <a:accent5>
        <a:srgbClr val="990000"/>
      </a:accent5>
      <a:accent6>
        <a:srgbClr val="660000"/>
      </a:accent6>
      <a:hlink>
        <a:srgbClr val="000000"/>
      </a:hlink>
      <a:folHlink>
        <a:srgbClr val="000000"/>
      </a:folHlink>
    </a:clrScheme>
    <a:fontScheme name="PH Wi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aesenationsvorlage_schlicht_1" id="{60709A95-ED13-4DF8-ADB4-14964B3B328E}" vid="{008AA6BB-AE2D-4E57-893D-9B8D044C865D}"/>
    </a:ext>
  </a:extLst>
</a:theme>
</file>

<file path=ppt/theme/theme2.xml><?xml version="1.0" encoding="utf-8"?>
<a:theme xmlns:a="http://schemas.openxmlformats.org/drawingml/2006/main" name="Larissa">
  <a:themeElements>
    <a:clrScheme name="PHWien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CC0000"/>
      </a:accent1>
      <a:accent2>
        <a:srgbClr val="FFC1C1"/>
      </a:accent2>
      <a:accent3>
        <a:srgbClr val="FE8484"/>
      </a:accent3>
      <a:accent4>
        <a:srgbClr val="FF4747"/>
      </a:accent4>
      <a:accent5>
        <a:srgbClr val="990000"/>
      </a:accent5>
      <a:accent6>
        <a:srgbClr val="660000"/>
      </a:accent6>
      <a:hlink>
        <a:srgbClr val="000000"/>
      </a:hlink>
      <a:folHlink>
        <a:srgbClr val="000000"/>
      </a:folHlink>
    </a:clrScheme>
    <a:fontScheme name="PH Wi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PHWien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CC0000"/>
      </a:accent1>
      <a:accent2>
        <a:srgbClr val="FFC1C1"/>
      </a:accent2>
      <a:accent3>
        <a:srgbClr val="FE8484"/>
      </a:accent3>
      <a:accent4>
        <a:srgbClr val="FF4747"/>
      </a:accent4>
      <a:accent5>
        <a:srgbClr val="990000"/>
      </a:accent5>
      <a:accent6>
        <a:srgbClr val="660000"/>
      </a:accent6>
      <a:hlink>
        <a:srgbClr val="000000"/>
      </a:hlink>
      <a:folHlink>
        <a:srgbClr val="000000"/>
      </a:folHlink>
    </a:clrScheme>
    <a:fontScheme name="PH Wi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1cda672-55a9-4723-921e-07d0c93d10f0">
      <Terms xmlns="http://schemas.microsoft.com/office/infopath/2007/PartnerControls"/>
    </lcf76f155ced4ddcb4097134ff3c332f>
    <TaxCatchAll xmlns="2c1e33f2-d07a-430d-819f-aeb258abb93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501FCCAD0408343A630F0E2DB6E47AF" ma:contentTypeVersion="16" ma:contentTypeDescription="Ein neues Dokument erstellen." ma:contentTypeScope="" ma:versionID="d40924243584c8b464800a74d08ae2cb">
  <xsd:schema xmlns:xsd="http://www.w3.org/2001/XMLSchema" xmlns:xs="http://www.w3.org/2001/XMLSchema" xmlns:p="http://schemas.microsoft.com/office/2006/metadata/properties" xmlns:ns2="d1cda672-55a9-4723-921e-07d0c93d10f0" xmlns:ns3="2c1e33f2-d07a-430d-819f-aeb258abb938" targetNamespace="http://schemas.microsoft.com/office/2006/metadata/properties" ma:root="true" ma:fieldsID="eefe9b3c61aea0fc7d35c663c789dd9e" ns2:_="" ns3:_="">
    <xsd:import namespace="d1cda672-55a9-4723-921e-07d0c93d10f0"/>
    <xsd:import namespace="2c1e33f2-d07a-430d-819f-aeb258abb9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cda672-55a9-4723-921e-07d0c93d10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c31edfc6-33d0-4c3a-99fc-dbda7518e3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1e33f2-d07a-430d-819f-aeb258abb93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0625c8b-54a9-442a-bfae-ac6766d87e38}" ma:internalName="TaxCatchAll" ma:showField="CatchAllData" ma:web="2c1e33f2-d07a-430d-819f-aeb258abb9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2F60E5-7AA2-46D8-9247-64927358DE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4352B7-3C06-4D15-84C1-14073673504A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2c1e33f2-d07a-430d-819f-aeb258abb938"/>
    <ds:schemaRef ds:uri="d1cda672-55a9-4723-921e-07d0c93d10f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6B464A4-7D93-44AF-8359-50557A633A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cda672-55a9-4723-921e-07d0c93d10f0"/>
    <ds:schemaRef ds:uri="2c1e33f2-d07a-430d-819f-aeb258abb9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PHW_Vorlage_Praesentation_Balken_links-3</Template>
  <TotalTime>0</TotalTime>
  <Words>522</Words>
  <Application>Microsoft Office PowerPoint</Application>
  <PresentationFormat>Bildschirmpräsentation (4:3)</PresentationFormat>
  <Paragraphs>88</Paragraphs>
  <Slides>7</Slides>
  <Notes>6</Notes>
  <HiddenSlides>0</HiddenSlides>
  <MMClips>7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9" baseType="lpstr">
      <vt:lpstr>Arial</vt:lpstr>
      <vt:lpstr>PH-Wien</vt:lpstr>
      <vt:lpstr> Erasmus+ Mobilitätsprojekte-Personalmobilität -  Staff Mobility for Teaching/Training 2024/25 KA131 KA171  Herzlich willkommen! </vt:lpstr>
      <vt:lpstr>Erasmus+ Personalmobilität</vt:lpstr>
      <vt:lpstr>Erasmus+ Personalmobilität</vt:lpstr>
      <vt:lpstr>Erasmus+ Personalmobilität</vt:lpstr>
      <vt:lpstr>Erasmus+ Personalmobilität</vt:lpstr>
      <vt:lpstr>Erasmus+ Personalmobilität</vt:lpstr>
      <vt:lpstr>Erasmus+ Personalmobilität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Hoefler, Birgit</dc:creator>
  <cp:lastModifiedBy>Birgit</cp:lastModifiedBy>
  <cp:revision>108</cp:revision>
  <cp:lastPrinted>2019-03-06T12:24:48Z</cp:lastPrinted>
  <dcterms:created xsi:type="dcterms:W3CDTF">2017-04-07T09:21:35Z</dcterms:created>
  <dcterms:modified xsi:type="dcterms:W3CDTF">2024-09-08T17:16:45Z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0x0101004BF7E411B2B0E540B1C53441791B16E7</vt:lpwstr>
  </property>
</Properties>
</file>